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986" r:id="rId3"/>
    <p:sldId id="991" r:id="rId4"/>
    <p:sldId id="992" r:id="rId5"/>
    <p:sldId id="1013" r:id="rId6"/>
    <p:sldId id="1014" r:id="rId7"/>
    <p:sldId id="993" r:id="rId8"/>
    <p:sldId id="994" r:id="rId9"/>
    <p:sldId id="995" r:id="rId10"/>
    <p:sldId id="997" r:id="rId11"/>
    <p:sldId id="998" r:id="rId12"/>
    <p:sldId id="999" r:id="rId13"/>
    <p:sldId id="1000" r:id="rId14"/>
    <p:sldId id="1001" r:id="rId15"/>
    <p:sldId id="1002" r:id="rId16"/>
    <p:sldId id="1003" r:id="rId17"/>
    <p:sldId id="1004" r:id="rId18"/>
    <p:sldId id="1005" r:id="rId19"/>
    <p:sldId id="1006" r:id="rId20"/>
    <p:sldId id="1007" r:id="rId21"/>
    <p:sldId id="1015" r:id="rId22"/>
    <p:sldId id="1016" r:id="rId23"/>
    <p:sldId id="1008" r:id="rId24"/>
    <p:sldId id="1012" r:id="rId25"/>
    <p:sldId id="1017" r:id="rId26"/>
    <p:sldId id="1009" r:id="rId27"/>
    <p:sldId id="1018" r:id="rId28"/>
    <p:sldId id="1010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D02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的货架上摆满了水果和蔬菜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请你帮它们贴上合适的英文标签吧。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76158"/>
            <a:ext cx="2817495" cy="5594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4" y="2808280"/>
            <a:ext cx="7324666" cy="17728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24" y="4648026"/>
            <a:ext cx="6062630" cy="19192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08764" y="3861048"/>
            <a:ext cx="140775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apples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85666" y="3840674"/>
            <a:ext cx="168026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oranges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75947" y="3880580"/>
            <a:ext cx="1231427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pears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3272" y="5890712"/>
            <a:ext cx="18277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pumpkins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04698" y="5831605"/>
            <a:ext cx="177965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potatoes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9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7380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380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—What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—They’re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380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these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They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380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pear	B. pears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pear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3049796"/>
            <a:ext cx="9217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它们是苹果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可知，空格处应为复数，故选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4922004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>
                <a:ea typeface="楷体" panose="02010609060101010101" pitchFamily="49" charset="-122"/>
              </a:rPr>
              <a:t>“They are”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可知，空格处应为复数，故选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17536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172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39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These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potatoes.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B. are	C. am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 orange.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B. has	C. is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 apple.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9058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	B. is	C. are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264" y="8895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2604" y="2113692"/>
            <a:ext cx="5296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these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后的</a:t>
            </a:r>
            <a:r>
              <a:rPr lang="en-US" altLang="zh-CN">
                <a:ea typeface="楷体" panose="02010609060101010101" pitchFamily="49" charset="-122"/>
              </a:rPr>
              <a:t>be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>
                <a:ea typeface="楷体" panose="02010609060101010101" pitchFamily="49" charset="-122"/>
              </a:rPr>
              <a:t>are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78582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我有一个橙子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项，又因为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是第一人称，故选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5933358"/>
            <a:ext cx="7100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>
                <a:ea typeface="楷体" panose="02010609060101010101" pitchFamily="49" charset="-122"/>
              </a:rPr>
              <a:t>This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是第三人称单数，后接</a:t>
            </a:r>
            <a:r>
              <a:rPr lang="en-US" altLang="zh-CN">
                <a:ea typeface="楷体" panose="02010609060101010101" pitchFamily="49" charset="-122"/>
              </a:rPr>
              <a:t>is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7059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4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237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当你的爸爸想知道远处的那些是什么时，他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可以问：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What are those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0780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50590" y="3268141"/>
            <a:ext cx="113772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。根据题干中的那些可知选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91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102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当你的朋友想知道这些是什么时，他可以问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They’re potatoes.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780928"/>
            <a:ext cx="9505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想知道这些是什么可以问</a:t>
            </a:r>
            <a:r>
              <a:rPr lang="en-US" altLang="zh-CN">
                <a:ea typeface="楷体" panose="02010609060101010101" pitchFamily="49" charset="-122"/>
              </a:rPr>
              <a:t>“What are these</a:t>
            </a:r>
            <a:r>
              <a:rPr lang="en-US" altLang="zh-CN"/>
              <a:t>?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2638" y="14656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19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566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这些苹果很甜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These apples are sweet.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These oranges are sweet.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1638" y="146910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326814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这些苹果很甜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这些橙子很甜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。根据题干中的苹果可知选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62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9357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当你的同学想表达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这个土豆如此大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potato is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pumpkin is so small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14014" y="341215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这个土豆如此大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这个南瓜如此小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。根据题干中的土豆如此大可知选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9279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11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237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当你想告诉同学这些是长颈鹿时，你可以说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These are giraffes.	B. This is a giraffe.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4014" y="2764085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这些是长颈鹿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这是一只长颈鹿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。根据题干中的这些可知选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4127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50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2011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选出与所给对话相对应的图片。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—What are 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—They’re potatoes.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—It’s cool. —Yes. It’s autumn.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628800"/>
            <a:ext cx="10255355" cy="14430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1516" y="31495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769876"/>
            <a:ext cx="4947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potatoes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土豆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4437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8059" y="5066020"/>
            <a:ext cx="4891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autumn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秋天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25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450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—Look at the pumpkin. —Oh, it’s so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—What are those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—They’re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—What are those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—They’re monkeys.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412" y="836712"/>
            <a:ext cx="10255354" cy="14430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0586" y="23873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052720"/>
            <a:ext cx="5091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pumpkin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南瓜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34394" y="367382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2844" y="4296020"/>
            <a:ext cx="4668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apples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17050" y="49680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3812" y="5573000"/>
            <a:ext cx="5027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monkeys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与图</a:t>
            </a:r>
            <a:r>
              <a:rPr lang="en-US" altLang="zh-CN">
                <a:ea typeface="楷体" panose="02010609060101010101" pitchFamily="49" charset="-122"/>
              </a:rPr>
              <a:t>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08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4933950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4486275" algn="l"/>
                <a:tab pos="744537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brown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yellow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4486275" algn="l"/>
                <a:tab pos="744537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are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4486275" algn="l"/>
                <a:tab pos="744537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these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those	C. that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4486275" algn="l"/>
                <a:tab pos="744537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oranges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apples	C. potatoes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4486275" algn="l"/>
                <a:tab pos="744537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big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small	C. nice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26857" y="1762358"/>
            <a:ext cx="1176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brown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06346" y="2374838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are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23598" y="3653730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oranges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23598" y="3005658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that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23598" y="4310428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small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20142" y="17364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3575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8516" y="299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1638" y="365373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30180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给下列句子选择合适的应答语。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What are those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A. They’re juicy.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It’s autumn.		B. 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Is this your mum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It’s a pumpkin.		D. It’s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Look at the apples.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6760" y="18159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4208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5768" y="30805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4646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365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26869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那些是什么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，因此答句应回答是什么。选项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它们是苹果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现在是秋天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，因此答句应回答秋天的特点。选项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天气很凉爽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这是你的妈妈吗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，因此答句应回答是或否。选项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它是一个南瓜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，因此答句应回答南瓜的特点。选项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看那些苹果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，因此答句应回答苹果的特点。选项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它们很多汁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9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根据图片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完成句子或对话。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oranges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pumpkin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pears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potatoes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autumn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558702" y="1484784"/>
            <a:ext cx="907300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like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yellow.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It’s cool in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2117755"/>
            <a:ext cx="9518835" cy="14478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78446" y="36258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4566" y="4345940"/>
            <a:ext cx="5609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图片为一些梨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pears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028281" y="49066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566" y="5570076"/>
            <a:ext cx="5591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图片为秋天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autumn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55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5654"/>
            <a:ext cx="11485848" cy="6165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oranges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pumpkin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pears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potatoes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autumn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558702" y="1338177"/>
            <a:ext cx="907300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8416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—What are those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—They are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96" y="1986249"/>
            <a:ext cx="10420954" cy="15850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63158" y="360191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2421" y="4249990"/>
            <a:ext cx="6956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图片为一筐橙子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oranges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13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9556"/>
            <a:ext cx="11485848" cy="6165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oranges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pumpkin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pears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potatoes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autumn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558702" y="1002079"/>
            <a:ext cx="907300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806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 at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brown.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so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96" y="1650151"/>
            <a:ext cx="10420954" cy="1585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89870" y="32658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566" y="398590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图片为两个土豆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potatoes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918742" y="45619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4566" y="5282044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图片为一个南瓜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pumpkin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7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阅读对话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are 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They’re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Oh, yes. They’re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apples. They’re sweet.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don’t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like apples. I like oranges.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oranges too.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The apples are red.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Apples are sweet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1978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“They’re apples.”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“They’re red.”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可知，苹果是红色的，故本题正确。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apples. They are sweet.”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可知，苹果是甜的，故本题正确。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008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258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45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738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Su Hai likes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Yang Ling likes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Su Hai likes oranges too.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16832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根据苏海说的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apples.”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可知，苏海喜欢苹果，故本题正确。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2999537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根据杨玲说的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don’t like apples.”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可知，杨玲不喜欢苹果，故本题错误。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86022" y="4284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根据苏海说的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oranges too.”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可知，苏海也喜欢橙子，故本题正确。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2408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4646" y="248412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7802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2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01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13692"/>
            <a:ext cx="11489072" cy="2081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4326776"/>
            <a:ext cx="1670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two </a:t>
            </a: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</a:rPr>
              <a:t>pears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782838" y="4345940"/>
            <a:ext cx="14927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an apple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99062" y="4326776"/>
            <a:ext cx="2260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three oranges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19342" y="4345940"/>
            <a:ext cx="2204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four potatoes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67614" y="4345940"/>
            <a:ext cx="2372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five pumpkins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97739" y="36258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34966" y="360669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64464" y="3625860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43478" y="36258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19742" y="36258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4748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these, Miss Li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oranges.</a:t>
            </a:r>
            <a:endParaRPr lang="zh-CN" altLang="zh-CN" sz="1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those, Yang Ling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pumpkins.</a:t>
            </a:r>
            <a:endParaRPr lang="zh-CN" altLang="zh-CN" sz="1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884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these, Wang Bing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apples.</a:t>
            </a:r>
            <a:endParaRPr lang="zh-CN" altLang="zh-CN" sz="1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those, Su Hai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potatoes.</a:t>
            </a:r>
            <a:endParaRPr lang="zh-CN" altLang="zh-CN" sz="1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these, Liu Tao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pears.</a:t>
            </a:r>
            <a:endParaRPr lang="zh-CN" altLang="zh-CN" sz="1600">
              <a:solidFill>
                <a:srgbClr val="ED028C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3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10728495" cy="3690508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1702718" y="3068960"/>
            <a:ext cx="3888432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790950" y="2996952"/>
            <a:ext cx="547260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663158" y="3068960"/>
            <a:ext cx="864096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134766" y="3068960"/>
            <a:ext cx="5112568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078982" y="3068960"/>
            <a:ext cx="5328592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39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021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It’s a peach.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021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It’s orange.		B. It’s an orange.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021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Oh, it’s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Yes, it’s a pear.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021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 love potatoes.	B. Me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021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Five.		B. It’s red.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3438" y="1853530"/>
            <a:ext cx="2670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 are these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83438" y="2501602"/>
            <a:ext cx="2179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What’s that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255446" y="3130510"/>
            <a:ext cx="3522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pumpkin.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255446" y="3725738"/>
            <a:ext cx="2488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love potatoes.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252865" y="4354646"/>
            <a:ext cx="30989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How many apples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28768" y="17987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25768" y="24382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9890" y="306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7257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3565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7380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380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They’re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380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peppers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potatoes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380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cool	B. cold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long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996952"/>
            <a:ext cx="2850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They’re potatoes.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4606" y="4849996"/>
            <a:ext cx="1487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It’s cool.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64134" y="18084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birds.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	B. Those	C. These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It’s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bear	B. bag	C. pear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They’re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287963" algn="l"/>
                <a:tab pos="81613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pears	B. pigs	C. pink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041684"/>
            <a:ext cx="2659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Those are birds.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985900"/>
            <a:ext cx="1803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It’s a bear.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2598" y="5805264"/>
            <a:ext cx="2409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They’re pears.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45420" y="88955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7046" y="279818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8516" y="47078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1159</Words>
  <Application>Microsoft Office PowerPoint</Application>
  <PresentationFormat>自定义</PresentationFormat>
  <Paragraphs>218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351</cp:revision>
  <dcterms:created xsi:type="dcterms:W3CDTF">2020-11-06T05:24:00Z</dcterms:created>
  <dcterms:modified xsi:type="dcterms:W3CDTF">2025-06-07T07:01:26Z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